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5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75" r:id="rId9"/>
    <p:sldId id="272" r:id="rId10"/>
    <p:sldId id="273" r:id="rId11"/>
    <p:sldId id="268" r:id="rId12"/>
    <p:sldId id="269" r:id="rId13"/>
    <p:sldId id="270" r:id="rId14"/>
    <p:sldId id="274" r:id="rId15"/>
    <p:sldId id="277" r:id="rId16"/>
    <p:sldId id="280" r:id="rId17"/>
    <p:sldId id="281" r:id="rId18"/>
    <p:sldId id="282" r:id="rId19"/>
    <p:sldId id="283" r:id="rId20"/>
    <p:sldId id="284" r:id="rId21"/>
    <p:sldId id="285" r:id="rId22"/>
    <p:sldId id="265" r:id="rId23"/>
    <p:sldId id="286" r:id="rId2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29B"/>
    <a:srgbClr val="0E1275"/>
    <a:srgbClr val="91C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D9A7-0082-46BC-A4C3-76753B06409C}" type="datetimeFigureOut">
              <a:rPr lang="el-GR" smtClean="0"/>
              <a:t>7/7/2023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F2B32-6B8B-4584-8D97-56294B5EEFC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774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F2B32-6B8B-4584-8D97-56294B5EEFCC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96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0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17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3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2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7/7/2023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35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7/7/2023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8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4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7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22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hyperlink" Target="https://www.kaggle.com/datasets/arashnic/the-depression-datase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Εικόνα που περιέχει κείμενο, στιγμιότυπο οθόνης, γραφικά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6C64D636-151E-F45B-B584-DAEC2D2D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0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82109669-D610-A5E0-E76C-C9805271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2" y="346266"/>
            <a:ext cx="9936991" cy="1800526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XGBoost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l-GR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για αναγνώριση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l-GR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τύπου κατάθλιψης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C54015A-E0FC-A4BD-9194-8A429F3B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91" y="2637217"/>
            <a:ext cx="11443855" cy="35535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Επιτυχία του μοντέλου &gt; 80%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accuracy</a:t>
            </a:r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=&gt; εφικτό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explainability</a:t>
            </a:r>
            <a:endParaRPr lang="el-GR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endParaRPr lang="el-GR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6AF79C-E417-D535-F8AD-90DB525C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63" y="4370611"/>
            <a:ext cx="10095526" cy="53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A5521A-7E29-4FE2-3ECB-28EDC103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866" y="3429000"/>
            <a:ext cx="2566120" cy="45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61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7430ABA0-429A-25F9-196D-CCF6A282E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653B7D3A-B595-900D-8AFD-C29C101F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1D CNN </a:t>
            </a:r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για εξαγωγή χαρακτηριστικών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(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x2)</a:t>
            </a:r>
            <a:endParaRPr lang="el-GR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0FBF4F8-5034-A2EB-5675-D069B8B96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3450" cy="4351338"/>
          </a:xfrm>
        </p:spPr>
        <p:txBody>
          <a:bodyPr>
            <a:normAutofit lnSpcReduction="10000"/>
          </a:bodyPr>
          <a:lstStyle/>
          <a:p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Αρχιτεκτονική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Encoder-Decoder </a:t>
            </a:r>
            <a:endParaRPr lang="el-GR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Πειραματισμός με </a:t>
            </a:r>
            <a:r>
              <a:rPr lang="el-G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υπερπαραμέτρους</a:t>
            </a:r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(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learing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rate, a,</a:t>
            </a:r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μέγεθος επιπέδων και νευρώνων)</a:t>
            </a:r>
          </a:p>
          <a:p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Διατήρηση του μοντέλου με το μικρότερο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loss</a:t>
            </a:r>
          </a:p>
          <a:p>
            <a:r>
              <a:rPr lang="el-G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Δύο φορές (για δεδομένα ασθενών με κατάθλιψη και για τον συνολικό πληθυσμό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3638C8E-BB4C-FA6D-3D87-06560024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1825625"/>
            <a:ext cx="3781425" cy="289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52909-3397-4E98-F492-7197090455F4}"/>
              </a:ext>
            </a:extLst>
          </p:cNvPr>
          <p:cNvSpPr txBox="1"/>
          <p:nvPr/>
        </p:nvSpPr>
        <p:spPr>
          <a:xfrm>
            <a:off x="9264394" y="5090376"/>
            <a:ext cx="1658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α = 20</a:t>
            </a:r>
          </a:p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Loss = 0.280</a:t>
            </a:r>
            <a:r>
              <a:rPr lang="el-G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930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0D247CF-ABF8-CC4B-3358-5154E316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5583194" cy="1800526"/>
          </a:xfrm>
        </p:spPr>
        <p:txBody>
          <a:bodyPr>
            <a:normAutofit fontScale="90000"/>
          </a:bodyPr>
          <a:lstStyle/>
          <a:p>
            <a:r>
              <a:rPr lang="en-US" sz="41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Neural Network </a:t>
            </a:r>
            <a:r>
              <a:rPr lang="el-GR" sz="41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για αναγνώριση κατάθλιψης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C54015A-E0FC-A4BD-9194-8A429F3B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epochs = 60000, </a:t>
            </a:r>
          </a:p>
          <a:p>
            <a:r>
              <a:rPr lang="en-US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lr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= 0.01, </a:t>
            </a:r>
          </a:p>
          <a:p>
            <a:r>
              <a:rPr lang="en-US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weight_decay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= 1e-05,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momentum = 0.5</a:t>
            </a:r>
          </a:p>
          <a:p>
            <a:r>
              <a:rPr lang="en-US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lr_decay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= 0.9</a:t>
            </a:r>
            <a:endParaRPr lang="el-GR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l-G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Αδυναμία διάκρισης του μοντέλου &lt; 70% 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accuracy</a:t>
            </a:r>
            <a:r>
              <a:rPr lang="el-G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=&gt; όχι ακριβές </a:t>
            </a:r>
            <a:r>
              <a:rPr lang="en-US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explainability</a:t>
            </a:r>
            <a:endParaRPr lang="el-GR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endParaRPr lang="el-GR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AC945B-74A3-E577-024C-E766406C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6848" y="1492386"/>
            <a:ext cx="3848322" cy="11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14DA4A07-D3F1-FCD6-B5D7-221227EB7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381" y="3083777"/>
            <a:ext cx="3848322" cy="3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DBE21AE-2003-844B-3451-53F1AAE35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 fontScale="90000"/>
          </a:bodyPr>
          <a:lstStyle/>
          <a:p>
            <a:r>
              <a:rPr lang="en-US" sz="41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Neural Network </a:t>
            </a:r>
            <a:r>
              <a:rPr lang="el-GR" sz="41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για αναγνώριση</a:t>
            </a:r>
            <a:r>
              <a:rPr lang="en-US" sz="41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l-GR" sz="41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τύπου κατάθλιψης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C54015A-E0FC-A4BD-9194-8A429F3B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epochs = </a:t>
            </a:r>
            <a:r>
              <a:rPr lang="el-G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0000, </a:t>
            </a:r>
          </a:p>
          <a:p>
            <a:r>
              <a:rPr lang="en-US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lr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= 0.01, </a:t>
            </a:r>
          </a:p>
          <a:p>
            <a:r>
              <a:rPr lang="en-US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weight_decay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= 1e-0</a:t>
            </a:r>
            <a:r>
              <a:rPr lang="el-G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momentum = 0.5</a:t>
            </a:r>
          </a:p>
          <a:p>
            <a:r>
              <a:rPr lang="en-US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lr_decay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= 0.</a:t>
            </a:r>
            <a:r>
              <a:rPr lang="el-G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8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l-G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Επιτυχής διάκριση &gt; 70% =&gt; </a:t>
            </a:r>
            <a:r>
              <a:rPr lang="en-US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Explainability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DC7A00-6A0A-75E6-0CB7-D76071F4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75" y="1716984"/>
            <a:ext cx="4772973" cy="72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EEC50B6B-EB93-57B6-7C33-4FBDB12B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47" y="3077496"/>
            <a:ext cx="3664326" cy="28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4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094F54A-3651-725F-BCFF-8A1262227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2EB3830-8231-A3A8-8CA8-B6291612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Explainability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0262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8EC315AA-44E0-5642-210A-A62E97916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Explainability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 αναγνώριση κατάθλιψης (1/3)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A54DDB-2410-4140-F2E2-0F220BB6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2230" y="2633472"/>
            <a:ext cx="8244491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D699FACC-A67B-D53E-3097-3664599A0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Explainability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 αναγνώριση κατάθλιψης (2/3)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EED34AD-140B-5D54-E69D-7EDF5D51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77" y="2705317"/>
            <a:ext cx="10021448" cy="159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F771CA55-80C7-8B59-BC4C-78D3A77B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Explainability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 αναγνώριση κατάθλιψης (3/3)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08D1F9C-A66D-AE48-5750-11FC06A5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997475"/>
            <a:ext cx="11548872" cy="28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6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7097A6B-3E89-1E78-EDC7-23F2D5375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Explainability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 αναγνώριση τύπου κατάθλιψης (1/3)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8192FDA-31F2-3479-FE4C-32748CC5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48" y="2633472"/>
            <a:ext cx="5977255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0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7F80B13-09B6-06BE-DE2B-1911405EF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Explainability</a:t>
            </a: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 αναγνώριση κατάθλιψης (2/3)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CEF89FDF-7A8D-BB53-9885-DE6726E0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485" y="3124200"/>
            <a:ext cx="5149982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2C89E-3732-BF14-6D86-854CC4E0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14" b="14576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7" name="Τίτλος 1">
            <a:extLst>
              <a:ext uri="{FF2B5EF4-FFF2-40B4-BE49-F238E27FC236}">
                <a16:creationId xmlns:a16="http://schemas.microsoft.com/office/drawing/2014/main" id="{70346D9E-1348-31BF-EA68-E13674AEF995}"/>
              </a:ext>
            </a:extLst>
          </p:cNvPr>
          <p:cNvSpPr txBox="1">
            <a:spLocks/>
          </p:cNvSpPr>
          <p:nvPr/>
        </p:nvSpPr>
        <p:spPr>
          <a:xfrm>
            <a:off x="417576" y="135128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öhne"/>
              </a:rPr>
              <a:t>Depression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: a motor activity database of depression episodes in unipolar and bipolar patients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8" name="Εικόνα 7" descr="Εικόνα που περιέχει clipart, Κινούμενα σχέδια, εικονογράφηση, ζωγραφιά&#10;&#10;Περιγραφή που δημιουργήθηκε αυτόματα">
            <a:extLst>
              <a:ext uri="{FF2B5EF4-FFF2-40B4-BE49-F238E27FC236}">
                <a16:creationId xmlns:a16="http://schemas.microsoft.com/office/drawing/2014/main" id="{564A4DED-6DD7-2235-8262-0824FC14C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21"/>
          <a:stretch/>
        </p:blipFill>
        <p:spPr>
          <a:xfrm>
            <a:off x="3163218" y="1825625"/>
            <a:ext cx="5635129" cy="5030999"/>
          </a:xfrm>
          <a:prstGeom prst="rect">
            <a:avLst/>
          </a:prstGeom>
        </p:spPr>
      </p:pic>
      <p:sp>
        <p:nvSpPr>
          <p:cNvPr id="10" name="Θέση περιεχομένου 2">
            <a:extLst>
              <a:ext uri="{FF2B5EF4-FFF2-40B4-BE49-F238E27FC236}">
                <a16:creationId xmlns:a16="http://schemas.microsoft.com/office/drawing/2014/main" id="{BC8C47E9-E73B-4C3E-928B-55B80A7F306E}"/>
              </a:ext>
            </a:extLst>
          </p:cNvPr>
          <p:cNvSpPr txBox="1">
            <a:spLocks/>
          </p:cNvSpPr>
          <p:nvPr/>
        </p:nvSpPr>
        <p:spPr>
          <a:xfrm>
            <a:off x="4806340" y="2691131"/>
            <a:ext cx="2579324" cy="5701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3600" b="1" dirty="0">
                <a:solidFill>
                  <a:schemeClr val="bg1"/>
                </a:solidFill>
              </a:rPr>
              <a:t>Κατάθλιψη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13859-F33E-C802-06FE-F32DEBF25873}"/>
              </a:ext>
            </a:extLst>
          </p:cNvPr>
          <p:cNvSpPr txBox="1"/>
          <p:nvPr/>
        </p:nvSpPr>
        <p:spPr>
          <a:xfrm>
            <a:off x="2392841" y="2093729"/>
            <a:ext cx="1054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0" dirty="0">
                <a:solidFill>
                  <a:schemeClr val="bg1"/>
                </a:solidFill>
                <a:effectLst/>
              </a:rPr>
              <a:t>θλίψη</a:t>
            </a:r>
            <a:endParaRPr lang="el-GR" sz="4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9E3076-75F7-20B3-AAA6-ACA1E79A3C72}"/>
              </a:ext>
            </a:extLst>
          </p:cNvPr>
          <p:cNvSpPr txBox="1"/>
          <p:nvPr/>
        </p:nvSpPr>
        <p:spPr>
          <a:xfrm>
            <a:off x="1192405" y="2505670"/>
            <a:ext cx="815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0" dirty="0">
                <a:solidFill>
                  <a:schemeClr val="bg1"/>
                </a:solidFill>
                <a:effectLst/>
              </a:rPr>
              <a:t>κενό</a:t>
            </a:r>
            <a:endParaRPr lang="el-GR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588EA-C85C-43A9-9DF4-0C90166EDF13}"/>
              </a:ext>
            </a:extLst>
          </p:cNvPr>
          <p:cNvSpPr txBox="1"/>
          <p:nvPr/>
        </p:nvSpPr>
        <p:spPr>
          <a:xfrm>
            <a:off x="2058003" y="4256707"/>
            <a:ext cx="1054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0" dirty="0">
                <a:solidFill>
                  <a:schemeClr val="bg1"/>
                </a:solidFill>
                <a:effectLst/>
              </a:rPr>
              <a:t>άγχος</a:t>
            </a:r>
            <a:endParaRPr lang="el-GR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5BA509-406F-A661-4FCC-738A1D24E639}"/>
              </a:ext>
            </a:extLst>
          </p:cNvPr>
          <p:cNvSpPr txBox="1"/>
          <p:nvPr/>
        </p:nvSpPr>
        <p:spPr>
          <a:xfrm>
            <a:off x="1395470" y="3362551"/>
            <a:ext cx="2507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0" u="sng" dirty="0">
                <a:solidFill>
                  <a:schemeClr val="bg1"/>
                </a:solidFill>
                <a:effectLst/>
              </a:rPr>
              <a:t>διαταραχή ύπνου</a:t>
            </a:r>
            <a:endParaRPr lang="el-GR" sz="2400" b="1" u="sng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E05F5D-E8F7-B8F0-EB03-5BDA28332CAE}"/>
              </a:ext>
            </a:extLst>
          </p:cNvPr>
          <p:cNvSpPr txBox="1"/>
          <p:nvPr/>
        </p:nvSpPr>
        <p:spPr>
          <a:xfrm>
            <a:off x="610060" y="5120035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0" dirty="0">
                <a:solidFill>
                  <a:schemeClr val="bg1"/>
                </a:solidFill>
                <a:effectLst/>
              </a:rPr>
              <a:t>απώλεια ενδιαφέροντος</a:t>
            </a:r>
            <a:endParaRPr lang="el-GR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BA6C4A-BE27-6AF5-1E8F-3ED78C5DEE37}"/>
              </a:ext>
            </a:extLst>
          </p:cNvPr>
          <p:cNvSpPr txBox="1"/>
          <p:nvPr/>
        </p:nvSpPr>
        <p:spPr>
          <a:xfrm>
            <a:off x="8281940" y="2211856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0" dirty="0">
                <a:solidFill>
                  <a:schemeClr val="bg1"/>
                </a:solidFill>
                <a:effectLst/>
              </a:rPr>
              <a:t>αίσθημα ενοχής</a:t>
            </a:r>
            <a:endParaRPr lang="el-GR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67B0C-43D0-68BE-EB82-C72A855A1148}"/>
              </a:ext>
            </a:extLst>
          </p:cNvPr>
          <p:cNvSpPr txBox="1"/>
          <p:nvPr/>
        </p:nvSpPr>
        <p:spPr>
          <a:xfrm>
            <a:off x="9234904" y="3028979"/>
            <a:ext cx="2704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0" u="sng" dirty="0">
                <a:solidFill>
                  <a:schemeClr val="bg1"/>
                </a:solidFill>
                <a:effectLst/>
              </a:rPr>
              <a:t>μειωμένη ενέργεια</a:t>
            </a:r>
            <a:endParaRPr lang="el-GR" sz="2400" b="1" u="sng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69F4A-33AE-9E23-968C-EFB72C7904F4}"/>
              </a:ext>
            </a:extLst>
          </p:cNvPr>
          <p:cNvSpPr txBox="1"/>
          <p:nvPr/>
        </p:nvSpPr>
        <p:spPr>
          <a:xfrm>
            <a:off x="8407258" y="3987777"/>
            <a:ext cx="3135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0">
                <a:solidFill>
                  <a:schemeClr val="bg1"/>
                </a:solidFill>
                <a:effectLst/>
              </a:rPr>
              <a:t>αυτοκτονικές σκέψεις </a:t>
            </a:r>
            <a:endParaRPr lang="el-GR" sz="2400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B94E63-4236-FF3A-D406-0DD7B7976689}"/>
              </a:ext>
            </a:extLst>
          </p:cNvPr>
          <p:cNvSpPr txBox="1"/>
          <p:nvPr/>
        </p:nvSpPr>
        <p:spPr>
          <a:xfrm>
            <a:off x="8904843" y="5115799"/>
            <a:ext cx="3287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i="0">
                <a:solidFill>
                  <a:schemeClr val="bg1"/>
                </a:solidFill>
                <a:effectLst/>
              </a:rPr>
              <a:t>ψυχωτικά συμπτώματα</a:t>
            </a:r>
            <a:endParaRPr lang="el-G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3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1C8AC1F4-E677-AF13-1B56-D35CFE38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Explainability</a:t>
            </a: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 αναγνώριση κατάθλιψης (3/3)</a:t>
            </a:r>
          </a:p>
        </p:txBody>
      </p:sp>
      <p:pic>
        <p:nvPicPr>
          <p:cNvPr id="7" name="Εικόνα 6" descr="Εικόνα που περιέχει κείμενο, στιγμιότυπο οθόνης, γραμμή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569D93B9-3845-7C2B-7E26-A7435FC7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638" y="3124200"/>
            <a:ext cx="5565676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4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BF7574B3-E910-F26B-7225-F45C15A0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9BD6E44-E681-C1D7-C1E1-6EFE1FF91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b="1" kern="1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Neural Network </a:t>
            </a:r>
            <a:r>
              <a:rPr lang="en-US" sz="4100" b="1" kern="1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4100" b="1" kern="1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α αναγνώριση τύπου κατάθλιψης </a:t>
            </a:r>
          </a:p>
        </p:txBody>
      </p:sp>
      <p:pic>
        <p:nvPicPr>
          <p:cNvPr id="5" name="Εικόνα 4" descr="Εικόνα που περιέχει κείμενο, γραμματοσειρά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2836BAC-7D10-5C13-8E5E-AB849B4C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459431"/>
            <a:ext cx="11548872" cy="19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9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7A22E713-4D20-A62A-FAE8-326A44658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DA94DB7-8F21-B34E-2EF1-0A7FD98A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Future work</a:t>
            </a:r>
            <a:endParaRPr lang="el-GR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34D0120-252C-F129-816F-12929C340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2226" cy="41259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Περισσότερο 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experimentation </a:t>
            </a:r>
            <a:r>
              <a:rPr lang="el-G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μοντέλων (</a:t>
            </a:r>
            <a:r>
              <a:rPr lang="el-GR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υπερπαράμετροι</a:t>
            </a:r>
            <a:r>
              <a:rPr lang="el-G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τύποι μοντέλων)</a:t>
            </a:r>
          </a:p>
          <a:p>
            <a:r>
              <a:rPr lang="el-G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Χρήση περισσότερων μετρικών </a:t>
            </a:r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exlainability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cs typeface="Calibri"/>
            </a:endParaRPr>
          </a:p>
          <a:p>
            <a:r>
              <a:rPr lang="el-G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Συνδυασμός δεδομένων με δεδομένα κειμένου</a:t>
            </a:r>
          </a:p>
          <a:p>
            <a:endParaRPr lang="el-G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3ECC061-C889-6289-F256-FDCBD6306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0945"/>
            <a:ext cx="5668727" cy="56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8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93CD102C-3EDE-1D52-2061-8D57CDEA1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54CF8A5C-3E10-BB4E-D8CE-4C05CA3C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25487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Ευχ</a:t>
            </a: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αριστούμε για την προσοχή σας</a:t>
            </a:r>
          </a:p>
        </p:txBody>
      </p:sp>
    </p:spTree>
    <p:extLst>
      <p:ext uri="{BB962C8B-B14F-4D97-AF65-F5344CB8AC3E}">
        <p14:creationId xmlns:p14="http://schemas.microsoft.com/office/powerpoint/2010/main" val="338999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2E244A46-2CBD-CA33-04B8-AB8C7669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C997C-44C8-3A8B-7A06-613B4CD0B022}"/>
              </a:ext>
            </a:extLst>
          </p:cNvPr>
          <p:cNvSpPr txBox="1"/>
          <p:nvPr/>
        </p:nvSpPr>
        <p:spPr>
          <a:xfrm>
            <a:off x="727032" y="2105561"/>
            <a:ext cx="6224184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/>
              <a:t>H</a:t>
            </a:r>
            <a:r>
              <a:rPr lang="el-GR" sz="4000" b="1" i="0" dirty="0">
                <a:effectLst/>
              </a:rPr>
              <a:t> κατάθλιψη συνδέεται με τη διπολική διαταραχή</a:t>
            </a:r>
            <a:endParaRPr lang="en-US" sz="4000" b="1" i="0" dirty="0">
              <a:effectLst/>
            </a:endParaRPr>
          </a:p>
        </p:txBody>
      </p:sp>
      <p:pic>
        <p:nvPicPr>
          <p:cNvPr id="7" name="Θέση περιεχομένου 4">
            <a:extLst>
              <a:ext uri="{FF2B5EF4-FFF2-40B4-BE49-F238E27FC236}">
                <a16:creationId xmlns:a16="http://schemas.microsoft.com/office/drawing/2014/main" id="{2D5CDE57-ED72-D7F3-E067-8FBA987B3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77" y="941034"/>
            <a:ext cx="5788224" cy="5788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E250BE-AFFF-6431-E1CA-97A750177D80}"/>
              </a:ext>
            </a:extLst>
          </p:cNvPr>
          <p:cNvSpPr txBox="1"/>
          <p:nvPr/>
        </p:nvSpPr>
        <p:spPr>
          <a:xfrm>
            <a:off x="2390581" y="3934885"/>
            <a:ext cx="243545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l-GR" sz="2000" b="1" dirty="0"/>
              <a:t>Διάκριση-κίνητρο </a:t>
            </a:r>
          </a:p>
        </p:txBody>
      </p:sp>
    </p:spTree>
    <p:extLst>
      <p:ext uri="{BB962C8B-B14F-4D97-AF65-F5344CB8AC3E}">
        <p14:creationId xmlns:p14="http://schemas.microsoft.com/office/powerpoint/2010/main" val="314302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F2AC2BC-347D-E59D-21A5-EEB6B860F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32A4A9DF-A799-4434-4EE6-05EACBEA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Dataset</a:t>
            </a:r>
            <a:endParaRPr lang="el-GR" b="1" dirty="0">
              <a:solidFill>
                <a:schemeClr val="bg1"/>
              </a:solidFill>
            </a:endParaRPr>
          </a:p>
        </p:txBody>
      </p:sp>
      <p:sp>
        <p:nvSpPr>
          <p:cNvPr id="7" name="Θέση περιεχομένου 2">
            <a:extLst>
              <a:ext uri="{FF2B5EF4-FFF2-40B4-BE49-F238E27FC236}">
                <a16:creationId xmlns:a16="http://schemas.microsoft.com/office/drawing/2014/main" id="{E9D9403A-4AE3-B5CF-27F1-635582E29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864" y="2055813"/>
            <a:ext cx="7261292" cy="1718959"/>
          </a:xfrm>
        </p:spPr>
        <p:txBody>
          <a:bodyPr/>
          <a:lstStyle/>
          <a:p>
            <a:pPr marL="0" indent="0">
              <a:buNone/>
            </a:pPr>
            <a:r>
              <a:rPr lang="el-GR" b="0" i="0" dirty="0" err="1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0" i="0" dirty="0">
                <a:solidFill>
                  <a:schemeClr val="bg1"/>
                </a:solidFill>
                <a:effectLst/>
              </a:rPr>
              <a:t>55</a:t>
            </a:r>
            <a:r>
              <a:rPr lang="el-GR" b="0" i="0" dirty="0">
                <a:solidFill>
                  <a:schemeClr val="bg1"/>
                </a:solidFill>
                <a:effectLst/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άνθρω</a:t>
            </a:r>
            <a:r>
              <a:rPr lang="el-GR" b="0" i="0" dirty="0">
                <a:solidFill>
                  <a:schemeClr val="bg1"/>
                </a:solidFill>
                <a:effectLst/>
              </a:rPr>
              <a:t>ποι με κατάθλιψη και χωρίς</a:t>
            </a:r>
          </a:p>
          <a:p>
            <a:endParaRPr lang="el-GR" dirty="0">
              <a:solidFill>
                <a:schemeClr val="bg1"/>
              </a:solidFill>
              <a:latin typeface="Söhne"/>
            </a:endParaRPr>
          </a:p>
          <a:p>
            <a:endParaRPr lang="el-GR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BDC52-4E12-F414-8738-0ECE8C798955}"/>
              </a:ext>
            </a:extLst>
          </p:cNvPr>
          <p:cNvSpPr txBox="1"/>
          <p:nvPr/>
        </p:nvSpPr>
        <p:spPr>
          <a:xfrm>
            <a:off x="735616" y="4334889"/>
            <a:ext cx="4002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l-GR" sz="1800" b="0" i="0" kern="1200" dirty="0">
                <a:solidFill>
                  <a:schemeClr val="bg1"/>
                </a:solidFill>
                <a:effectLst/>
                <a:ea typeface="+mn-ea"/>
                <a:cs typeface="+mn-cs"/>
              </a:rPr>
              <a:t>24ωρη καταγραφή πληθυσμού ανά λεπ</a:t>
            </a:r>
            <a:r>
              <a:rPr lang="el-GR" dirty="0">
                <a:solidFill>
                  <a:schemeClr val="bg1"/>
                </a:solidFill>
              </a:rPr>
              <a:t>τό</a:t>
            </a:r>
            <a:r>
              <a:rPr lang="el-GR" sz="1800" b="0" i="0" kern="1200" dirty="0">
                <a:solidFill>
                  <a:schemeClr val="bg1"/>
                </a:solidFill>
                <a:effectLst/>
                <a:ea typeface="+mn-ea"/>
                <a:cs typeface="+mn-cs"/>
              </a:rPr>
              <a:t> της ανθρώπινης δραστηριότητας (μέσα από </a:t>
            </a:r>
            <a:r>
              <a:rPr lang="el-GR" sz="1800" b="0" i="0" kern="1200" dirty="0" err="1">
                <a:solidFill>
                  <a:schemeClr val="bg1"/>
                </a:solidFill>
                <a:effectLst/>
                <a:ea typeface="+mn-ea"/>
                <a:cs typeface="+mn-cs"/>
              </a:rPr>
              <a:t>actigraph</a:t>
            </a:r>
            <a:r>
              <a:rPr lang="el-GR" sz="1800" b="0" i="0" kern="1200" dirty="0">
                <a:solidFill>
                  <a:schemeClr val="bg1"/>
                </a:solidFill>
                <a:effectLst/>
                <a:ea typeface="+mn-ea"/>
                <a:cs typeface="+mn-cs"/>
              </a:rPr>
              <a:t> </a:t>
            </a:r>
            <a:r>
              <a:rPr lang="el-GR" sz="1800" b="0" i="0" kern="1200" dirty="0" err="1">
                <a:solidFill>
                  <a:schemeClr val="bg1"/>
                </a:solidFill>
                <a:effectLst/>
                <a:ea typeface="+mn-ea"/>
                <a:cs typeface="+mn-cs"/>
              </a:rPr>
              <a:t>smart</a:t>
            </a:r>
            <a:r>
              <a:rPr lang="el-GR" sz="1800" b="0" i="0" kern="1200" dirty="0">
                <a:solidFill>
                  <a:schemeClr val="bg1"/>
                </a:solidFill>
                <a:effectLst/>
                <a:ea typeface="+mn-ea"/>
                <a:cs typeface="+mn-cs"/>
              </a:rPr>
              <a:t> </a:t>
            </a:r>
            <a:r>
              <a:rPr lang="el-GR" sz="1800" b="0" i="0" kern="1200" dirty="0" err="1">
                <a:solidFill>
                  <a:schemeClr val="bg1"/>
                </a:solidFill>
                <a:effectLst/>
                <a:ea typeface="+mn-ea"/>
                <a:cs typeface="+mn-cs"/>
              </a:rPr>
              <a:t>watch</a:t>
            </a:r>
            <a:r>
              <a:rPr lang="el-GR" sz="1800" b="0" i="0" kern="1200" dirty="0">
                <a:solidFill>
                  <a:schemeClr val="bg1"/>
                </a:solidFill>
                <a:effectLst/>
                <a:ea typeface="+mn-ea"/>
                <a:cs typeface="+mn-cs"/>
              </a:rPr>
              <a:t>)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5D773-F8F4-6B48-CEFE-DDB17A63FEDE}"/>
              </a:ext>
            </a:extLst>
          </p:cNvPr>
          <p:cNvSpPr txBox="1"/>
          <p:nvPr/>
        </p:nvSpPr>
        <p:spPr>
          <a:xfrm>
            <a:off x="5416006" y="4334889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b="0" i="0" dirty="0">
                <a:solidFill>
                  <a:schemeClr val="bg1"/>
                </a:solidFill>
                <a:effectLst/>
              </a:rPr>
              <a:t>δημογραφικά, ψυχολογικά στοιχεία και μετρήσεις από ψυχολογικά τεστ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b="0" i="0" dirty="0">
                <a:solidFill>
                  <a:schemeClr val="bg1"/>
                </a:solidFill>
                <a:effectLst/>
              </a:rPr>
              <a:t>η κατάταξη της κατάθλιψης σε μονοπολική ή διπολική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2" name="Θέση περιεχομένου 4" descr="Εικόνα που περιέχει γραφικά, γραμματοσειρά, σύμβολο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3E5814A5-1C0B-3811-3C3E-E5B9E1E1C5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592" y="322633"/>
            <a:ext cx="2525713" cy="2525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Εικόνα 12" descr="Εικόνα που περιέχει σύμβολο, γραμματοσειρά, γραφικά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67D07411-62A2-16C9-0F0D-EC30B8552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6256">
            <a:off x="3705132" y="2931628"/>
            <a:ext cx="1542696" cy="994746"/>
          </a:xfrm>
          <a:prstGeom prst="rect">
            <a:avLst/>
          </a:prstGeom>
        </p:spPr>
      </p:pic>
      <p:pic>
        <p:nvPicPr>
          <p:cNvPr id="14" name="Εικόνα 13" descr="Εικόνα που περιέχει σύμβολο, γραμματοσειρά, γραφικά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326F9876-EE49-1A60-99E0-9EBB43477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0534">
            <a:off x="5235405" y="2933045"/>
            <a:ext cx="154269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F2AC2BC-347D-E59D-21A5-EEB6B860F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7F80C5F-1E38-AA29-31AD-13FD6374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  <a:latin typeface="Söhne"/>
              </a:rPr>
              <a:t>Ε</a:t>
            </a:r>
            <a:r>
              <a:rPr lang="el-GR" b="0" i="0" dirty="0">
                <a:solidFill>
                  <a:schemeClr val="bg1"/>
                </a:solidFill>
                <a:effectLst/>
                <a:latin typeface="Söhne"/>
              </a:rPr>
              <a:t>ίδος δεδομένων και φυσική ερμηνεία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C7B8D99-2175-5096-5AA4-D4975BCF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98" y="1690688"/>
            <a:ext cx="8316074" cy="51673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l-G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l-GR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νθρώπινη δραστηριότητα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Μέτρηση δραστηριότητας με το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actigraph</a:t>
            </a:r>
            <a:r>
              <a:rPr lang="en-US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watch</a:t>
            </a:r>
            <a:r>
              <a:rPr lang="el-G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imestamp </a:t>
            </a:r>
            <a:r>
              <a:rPr lang="el-GR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και ημερομηνία της μέτρησης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l-GR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ημογραφικά στοιχεία και άλλες ψυχομετρικές μετρήσεις</a:t>
            </a:r>
            <a:endParaRPr lang="en-US" sz="24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l-G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Πλήθος μερών μετρήσεων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l-G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Φύλο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l-G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Ηλικία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l-G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Τύπος κατάθλιψης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l-G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Ύπαρξη μελαγχολίας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l-G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Νοσηλεία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l-G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Εκπαιδευτικό επίπεδο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l-G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Εργασία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MADRS score </a:t>
            </a:r>
            <a:r>
              <a:rPr lang="el-G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6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πριν και μετά τις μετρήσεις</a:t>
            </a:r>
          </a:p>
        </p:txBody>
      </p:sp>
      <p:pic>
        <p:nvPicPr>
          <p:cNvPr id="4" name="Εικόνα 3" descr="Εικόνα που περιέχει clipart, εικονογράφηση, καρτούν, ζωγραφιά&#10;&#10;Περιγραφή που δημιουργήθηκε αυτόματα">
            <a:extLst>
              <a:ext uri="{FF2B5EF4-FFF2-40B4-BE49-F238E27FC236}">
                <a16:creationId xmlns:a16="http://schemas.microsoft.com/office/drawing/2014/main" id="{C22AB21F-E264-D4BF-B018-4DAE03F231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90" y="1555569"/>
            <a:ext cx="5302432" cy="53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F2AC2BC-347D-E59D-21A5-EEB6B860F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541F4A38-503D-F365-294C-14ED4F7FC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6"/>
            <a:ext cx="10515600" cy="1325563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Στόχοι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C695A3C-078F-576E-AB45-B87C083BF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custGeom>
            <a:avLst/>
            <a:gdLst>
              <a:gd name="connsiteX0" fmla="*/ 0 w 10515600"/>
              <a:gd name="connsiteY0" fmla="*/ 0 h 4351338"/>
              <a:gd name="connsiteX1" fmla="*/ 479044 w 10515600"/>
              <a:gd name="connsiteY1" fmla="*/ 0 h 4351338"/>
              <a:gd name="connsiteX2" fmla="*/ 1168400 w 10515600"/>
              <a:gd name="connsiteY2" fmla="*/ 0 h 4351338"/>
              <a:gd name="connsiteX3" fmla="*/ 1542288 w 10515600"/>
              <a:gd name="connsiteY3" fmla="*/ 0 h 4351338"/>
              <a:gd name="connsiteX4" fmla="*/ 1811020 w 10515600"/>
              <a:gd name="connsiteY4" fmla="*/ 0 h 4351338"/>
              <a:gd name="connsiteX5" fmla="*/ 2290064 w 10515600"/>
              <a:gd name="connsiteY5" fmla="*/ 0 h 4351338"/>
              <a:gd name="connsiteX6" fmla="*/ 3084576 w 10515600"/>
              <a:gd name="connsiteY6" fmla="*/ 0 h 4351338"/>
              <a:gd name="connsiteX7" fmla="*/ 3353308 w 10515600"/>
              <a:gd name="connsiteY7" fmla="*/ 0 h 4351338"/>
              <a:gd name="connsiteX8" fmla="*/ 4147820 w 10515600"/>
              <a:gd name="connsiteY8" fmla="*/ 0 h 4351338"/>
              <a:gd name="connsiteX9" fmla="*/ 4416552 w 10515600"/>
              <a:gd name="connsiteY9" fmla="*/ 0 h 4351338"/>
              <a:gd name="connsiteX10" fmla="*/ 4685284 w 10515600"/>
              <a:gd name="connsiteY10" fmla="*/ 0 h 4351338"/>
              <a:gd name="connsiteX11" fmla="*/ 5164328 w 10515600"/>
              <a:gd name="connsiteY11" fmla="*/ 0 h 4351338"/>
              <a:gd name="connsiteX12" fmla="*/ 5643372 w 10515600"/>
              <a:gd name="connsiteY12" fmla="*/ 0 h 4351338"/>
              <a:gd name="connsiteX13" fmla="*/ 6437884 w 10515600"/>
              <a:gd name="connsiteY13" fmla="*/ 0 h 4351338"/>
              <a:gd name="connsiteX14" fmla="*/ 7127240 w 10515600"/>
              <a:gd name="connsiteY14" fmla="*/ 0 h 4351338"/>
              <a:gd name="connsiteX15" fmla="*/ 7711440 w 10515600"/>
              <a:gd name="connsiteY15" fmla="*/ 0 h 4351338"/>
              <a:gd name="connsiteX16" fmla="*/ 8085328 w 10515600"/>
              <a:gd name="connsiteY16" fmla="*/ 0 h 4351338"/>
              <a:gd name="connsiteX17" fmla="*/ 8459216 w 10515600"/>
              <a:gd name="connsiteY17" fmla="*/ 0 h 4351338"/>
              <a:gd name="connsiteX18" fmla="*/ 9148572 w 10515600"/>
              <a:gd name="connsiteY18" fmla="*/ 0 h 4351338"/>
              <a:gd name="connsiteX19" fmla="*/ 9417304 w 10515600"/>
              <a:gd name="connsiteY19" fmla="*/ 0 h 4351338"/>
              <a:gd name="connsiteX20" fmla="*/ 10001504 w 10515600"/>
              <a:gd name="connsiteY20" fmla="*/ 0 h 4351338"/>
              <a:gd name="connsiteX21" fmla="*/ 10515600 w 10515600"/>
              <a:gd name="connsiteY21" fmla="*/ 0 h 4351338"/>
              <a:gd name="connsiteX22" fmla="*/ 10515600 w 10515600"/>
              <a:gd name="connsiteY22" fmla="*/ 500404 h 4351338"/>
              <a:gd name="connsiteX23" fmla="*/ 10515600 w 10515600"/>
              <a:gd name="connsiteY23" fmla="*/ 1131348 h 4351338"/>
              <a:gd name="connsiteX24" fmla="*/ 10515600 w 10515600"/>
              <a:gd name="connsiteY24" fmla="*/ 1631752 h 4351338"/>
              <a:gd name="connsiteX25" fmla="*/ 10515600 w 10515600"/>
              <a:gd name="connsiteY25" fmla="*/ 2262696 h 4351338"/>
              <a:gd name="connsiteX26" fmla="*/ 10515600 w 10515600"/>
              <a:gd name="connsiteY26" fmla="*/ 2719586 h 4351338"/>
              <a:gd name="connsiteX27" fmla="*/ 10515600 w 10515600"/>
              <a:gd name="connsiteY27" fmla="*/ 3132963 h 4351338"/>
              <a:gd name="connsiteX28" fmla="*/ 10515600 w 10515600"/>
              <a:gd name="connsiteY28" fmla="*/ 3720394 h 4351338"/>
              <a:gd name="connsiteX29" fmla="*/ 10515600 w 10515600"/>
              <a:gd name="connsiteY29" fmla="*/ 4351338 h 4351338"/>
              <a:gd name="connsiteX30" fmla="*/ 9931400 w 10515600"/>
              <a:gd name="connsiteY30" fmla="*/ 4351338 h 4351338"/>
              <a:gd name="connsiteX31" fmla="*/ 9452356 w 10515600"/>
              <a:gd name="connsiteY31" fmla="*/ 4351338 h 4351338"/>
              <a:gd name="connsiteX32" fmla="*/ 8973312 w 10515600"/>
              <a:gd name="connsiteY32" fmla="*/ 4351338 h 4351338"/>
              <a:gd name="connsiteX33" fmla="*/ 8599424 w 10515600"/>
              <a:gd name="connsiteY33" fmla="*/ 4351338 h 4351338"/>
              <a:gd name="connsiteX34" fmla="*/ 8225536 w 10515600"/>
              <a:gd name="connsiteY34" fmla="*/ 4351338 h 4351338"/>
              <a:gd name="connsiteX35" fmla="*/ 7431024 w 10515600"/>
              <a:gd name="connsiteY35" fmla="*/ 4351338 h 4351338"/>
              <a:gd name="connsiteX36" fmla="*/ 6741668 w 10515600"/>
              <a:gd name="connsiteY36" fmla="*/ 4351338 h 4351338"/>
              <a:gd name="connsiteX37" fmla="*/ 6367780 w 10515600"/>
              <a:gd name="connsiteY37" fmla="*/ 4351338 h 4351338"/>
              <a:gd name="connsiteX38" fmla="*/ 5993892 w 10515600"/>
              <a:gd name="connsiteY38" fmla="*/ 4351338 h 4351338"/>
              <a:gd name="connsiteX39" fmla="*/ 5409692 w 10515600"/>
              <a:gd name="connsiteY39" fmla="*/ 4351338 h 4351338"/>
              <a:gd name="connsiteX40" fmla="*/ 5035804 w 10515600"/>
              <a:gd name="connsiteY40" fmla="*/ 4351338 h 4351338"/>
              <a:gd name="connsiteX41" fmla="*/ 4451604 w 10515600"/>
              <a:gd name="connsiteY41" fmla="*/ 4351338 h 4351338"/>
              <a:gd name="connsiteX42" fmla="*/ 3972560 w 10515600"/>
              <a:gd name="connsiteY42" fmla="*/ 4351338 h 4351338"/>
              <a:gd name="connsiteX43" fmla="*/ 3493516 w 10515600"/>
              <a:gd name="connsiteY43" fmla="*/ 4351338 h 4351338"/>
              <a:gd name="connsiteX44" fmla="*/ 2699004 w 10515600"/>
              <a:gd name="connsiteY44" fmla="*/ 4351338 h 4351338"/>
              <a:gd name="connsiteX45" fmla="*/ 2430272 w 10515600"/>
              <a:gd name="connsiteY45" fmla="*/ 4351338 h 4351338"/>
              <a:gd name="connsiteX46" fmla="*/ 1635760 w 10515600"/>
              <a:gd name="connsiteY46" fmla="*/ 4351338 h 4351338"/>
              <a:gd name="connsiteX47" fmla="*/ 946404 w 10515600"/>
              <a:gd name="connsiteY47" fmla="*/ 4351338 h 4351338"/>
              <a:gd name="connsiteX48" fmla="*/ 0 w 10515600"/>
              <a:gd name="connsiteY48" fmla="*/ 4351338 h 4351338"/>
              <a:gd name="connsiteX49" fmla="*/ 0 w 10515600"/>
              <a:gd name="connsiteY49" fmla="*/ 3807421 h 4351338"/>
              <a:gd name="connsiteX50" fmla="*/ 0 w 10515600"/>
              <a:gd name="connsiteY50" fmla="*/ 3350530 h 4351338"/>
              <a:gd name="connsiteX51" fmla="*/ 0 w 10515600"/>
              <a:gd name="connsiteY51" fmla="*/ 2893640 h 4351338"/>
              <a:gd name="connsiteX52" fmla="*/ 0 w 10515600"/>
              <a:gd name="connsiteY52" fmla="*/ 2436749 h 4351338"/>
              <a:gd name="connsiteX53" fmla="*/ 0 w 10515600"/>
              <a:gd name="connsiteY53" fmla="*/ 1849319 h 4351338"/>
              <a:gd name="connsiteX54" fmla="*/ 0 w 10515600"/>
              <a:gd name="connsiteY54" fmla="*/ 1218375 h 4351338"/>
              <a:gd name="connsiteX55" fmla="*/ 0 w 10515600"/>
              <a:gd name="connsiteY55" fmla="*/ 717971 h 4351338"/>
              <a:gd name="connsiteX56" fmla="*/ 0 w 10515600"/>
              <a:gd name="connsiteY56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196804" y="-17499"/>
                  <a:pt x="335775" y="34266"/>
                  <a:pt x="479044" y="0"/>
                </a:cubicBezTo>
                <a:cubicBezTo>
                  <a:pt x="622313" y="-34266"/>
                  <a:pt x="902045" y="1402"/>
                  <a:pt x="1168400" y="0"/>
                </a:cubicBezTo>
                <a:cubicBezTo>
                  <a:pt x="1434755" y="-1402"/>
                  <a:pt x="1423629" y="15902"/>
                  <a:pt x="1542288" y="0"/>
                </a:cubicBezTo>
                <a:cubicBezTo>
                  <a:pt x="1660947" y="-15902"/>
                  <a:pt x="1710172" y="17827"/>
                  <a:pt x="1811020" y="0"/>
                </a:cubicBezTo>
                <a:cubicBezTo>
                  <a:pt x="1911868" y="-17827"/>
                  <a:pt x="2056815" y="28377"/>
                  <a:pt x="2290064" y="0"/>
                </a:cubicBezTo>
                <a:cubicBezTo>
                  <a:pt x="2523313" y="-28377"/>
                  <a:pt x="2698615" y="34380"/>
                  <a:pt x="3084576" y="0"/>
                </a:cubicBezTo>
                <a:cubicBezTo>
                  <a:pt x="3470537" y="-34380"/>
                  <a:pt x="3230642" y="22817"/>
                  <a:pt x="3353308" y="0"/>
                </a:cubicBezTo>
                <a:cubicBezTo>
                  <a:pt x="3475974" y="-22817"/>
                  <a:pt x="3858563" y="21184"/>
                  <a:pt x="4147820" y="0"/>
                </a:cubicBezTo>
                <a:cubicBezTo>
                  <a:pt x="4437077" y="-21184"/>
                  <a:pt x="4289231" y="4133"/>
                  <a:pt x="4416552" y="0"/>
                </a:cubicBezTo>
                <a:cubicBezTo>
                  <a:pt x="4543873" y="-4133"/>
                  <a:pt x="4625802" y="14705"/>
                  <a:pt x="4685284" y="0"/>
                </a:cubicBezTo>
                <a:cubicBezTo>
                  <a:pt x="4744766" y="-14705"/>
                  <a:pt x="4934637" y="14880"/>
                  <a:pt x="5164328" y="0"/>
                </a:cubicBezTo>
                <a:cubicBezTo>
                  <a:pt x="5394019" y="-14880"/>
                  <a:pt x="5413840" y="13839"/>
                  <a:pt x="5643372" y="0"/>
                </a:cubicBezTo>
                <a:cubicBezTo>
                  <a:pt x="5872904" y="-13839"/>
                  <a:pt x="6043374" y="50921"/>
                  <a:pt x="6437884" y="0"/>
                </a:cubicBezTo>
                <a:cubicBezTo>
                  <a:pt x="6832394" y="-50921"/>
                  <a:pt x="6971930" y="38975"/>
                  <a:pt x="7127240" y="0"/>
                </a:cubicBezTo>
                <a:cubicBezTo>
                  <a:pt x="7282550" y="-38975"/>
                  <a:pt x="7483067" y="49965"/>
                  <a:pt x="7711440" y="0"/>
                </a:cubicBezTo>
                <a:cubicBezTo>
                  <a:pt x="7939813" y="-49965"/>
                  <a:pt x="7955813" y="11231"/>
                  <a:pt x="8085328" y="0"/>
                </a:cubicBezTo>
                <a:cubicBezTo>
                  <a:pt x="8214843" y="-11231"/>
                  <a:pt x="8343639" y="27194"/>
                  <a:pt x="8459216" y="0"/>
                </a:cubicBezTo>
                <a:cubicBezTo>
                  <a:pt x="8574793" y="-27194"/>
                  <a:pt x="8873421" y="25240"/>
                  <a:pt x="9148572" y="0"/>
                </a:cubicBezTo>
                <a:cubicBezTo>
                  <a:pt x="9423723" y="-25240"/>
                  <a:pt x="9309416" y="13738"/>
                  <a:pt x="9417304" y="0"/>
                </a:cubicBezTo>
                <a:cubicBezTo>
                  <a:pt x="9525192" y="-13738"/>
                  <a:pt x="9785818" y="53002"/>
                  <a:pt x="10001504" y="0"/>
                </a:cubicBezTo>
                <a:cubicBezTo>
                  <a:pt x="10217190" y="-53002"/>
                  <a:pt x="10313374" y="16609"/>
                  <a:pt x="10515600" y="0"/>
                </a:cubicBezTo>
                <a:cubicBezTo>
                  <a:pt x="10569297" y="161091"/>
                  <a:pt x="10467926" y="285220"/>
                  <a:pt x="10515600" y="500404"/>
                </a:cubicBezTo>
                <a:cubicBezTo>
                  <a:pt x="10563274" y="715588"/>
                  <a:pt x="10457886" y="927583"/>
                  <a:pt x="10515600" y="1131348"/>
                </a:cubicBezTo>
                <a:cubicBezTo>
                  <a:pt x="10573314" y="1335113"/>
                  <a:pt x="10484096" y="1402500"/>
                  <a:pt x="10515600" y="1631752"/>
                </a:cubicBezTo>
                <a:cubicBezTo>
                  <a:pt x="10547104" y="1861004"/>
                  <a:pt x="10450142" y="2094427"/>
                  <a:pt x="10515600" y="2262696"/>
                </a:cubicBezTo>
                <a:cubicBezTo>
                  <a:pt x="10581058" y="2430965"/>
                  <a:pt x="10485692" y="2561126"/>
                  <a:pt x="10515600" y="2719586"/>
                </a:cubicBezTo>
                <a:cubicBezTo>
                  <a:pt x="10545508" y="2878046"/>
                  <a:pt x="10490953" y="2977224"/>
                  <a:pt x="10515600" y="3132963"/>
                </a:cubicBezTo>
                <a:cubicBezTo>
                  <a:pt x="10540247" y="3288702"/>
                  <a:pt x="10476061" y="3502500"/>
                  <a:pt x="10515600" y="3720394"/>
                </a:cubicBezTo>
                <a:cubicBezTo>
                  <a:pt x="10555139" y="3938288"/>
                  <a:pt x="10488332" y="4077940"/>
                  <a:pt x="10515600" y="4351338"/>
                </a:cubicBezTo>
                <a:cubicBezTo>
                  <a:pt x="10362687" y="4408153"/>
                  <a:pt x="10085963" y="4343630"/>
                  <a:pt x="9931400" y="4351338"/>
                </a:cubicBezTo>
                <a:cubicBezTo>
                  <a:pt x="9776837" y="4359046"/>
                  <a:pt x="9597042" y="4308272"/>
                  <a:pt x="9452356" y="4351338"/>
                </a:cubicBezTo>
                <a:cubicBezTo>
                  <a:pt x="9307670" y="4394404"/>
                  <a:pt x="9073882" y="4321636"/>
                  <a:pt x="8973312" y="4351338"/>
                </a:cubicBezTo>
                <a:cubicBezTo>
                  <a:pt x="8872742" y="4381040"/>
                  <a:pt x="8737622" y="4309282"/>
                  <a:pt x="8599424" y="4351338"/>
                </a:cubicBezTo>
                <a:cubicBezTo>
                  <a:pt x="8461226" y="4393394"/>
                  <a:pt x="8363596" y="4338310"/>
                  <a:pt x="8225536" y="4351338"/>
                </a:cubicBezTo>
                <a:cubicBezTo>
                  <a:pt x="8087476" y="4364366"/>
                  <a:pt x="7592535" y="4266980"/>
                  <a:pt x="7431024" y="4351338"/>
                </a:cubicBezTo>
                <a:cubicBezTo>
                  <a:pt x="7269513" y="4435696"/>
                  <a:pt x="7069046" y="4274272"/>
                  <a:pt x="6741668" y="4351338"/>
                </a:cubicBezTo>
                <a:cubicBezTo>
                  <a:pt x="6414290" y="4428404"/>
                  <a:pt x="6553281" y="4311590"/>
                  <a:pt x="6367780" y="4351338"/>
                </a:cubicBezTo>
                <a:cubicBezTo>
                  <a:pt x="6182279" y="4391086"/>
                  <a:pt x="6104281" y="4331497"/>
                  <a:pt x="5993892" y="4351338"/>
                </a:cubicBezTo>
                <a:cubicBezTo>
                  <a:pt x="5883503" y="4371179"/>
                  <a:pt x="5582938" y="4328826"/>
                  <a:pt x="5409692" y="4351338"/>
                </a:cubicBezTo>
                <a:cubicBezTo>
                  <a:pt x="5236446" y="4373850"/>
                  <a:pt x="5191921" y="4346339"/>
                  <a:pt x="5035804" y="4351338"/>
                </a:cubicBezTo>
                <a:cubicBezTo>
                  <a:pt x="4879687" y="4356337"/>
                  <a:pt x="4663489" y="4295065"/>
                  <a:pt x="4451604" y="4351338"/>
                </a:cubicBezTo>
                <a:cubicBezTo>
                  <a:pt x="4239719" y="4407611"/>
                  <a:pt x="4170342" y="4300442"/>
                  <a:pt x="3972560" y="4351338"/>
                </a:cubicBezTo>
                <a:cubicBezTo>
                  <a:pt x="3774778" y="4402234"/>
                  <a:pt x="3593897" y="4337034"/>
                  <a:pt x="3493516" y="4351338"/>
                </a:cubicBezTo>
                <a:cubicBezTo>
                  <a:pt x="3393135" y="4365642"/>
                  <a:pt x="3023076" y="4276636"/>
                  <a:pt x="2699004" y="4351338"/>
                </a:cubicBezTo>
                <a:cubicBezTo>
                  <a:pt x="2374932" y="4426040"/>
                  <a:pt x="2531757" y="4344934"/>
                  <a:pt x="2430272" y="4351338"/>
                </a:cubicBezTo>
                <a:cubicBezTo>
                  <a:pt x="2328787" y="4357742"/>
                  <a:pt x="1899421" y="4345416"/>
                  <a:pt x="1635760" y="4351338"/>
                </a:cubicBezTo>
                <a:cubicBezTo>
                  <a:pt x="1372099" y="4357260"/>
                  <a:pt x="1234395" y="4291924"/>
                  <a:pt x="946404" y="4351338"/>
                </a:cubicBezTo>
                <a:cubicBezTo>
                  <a:pt x="658413" y="4410752"/>
                  <a:pt x="270687" y="4306510"/>
                  <a:pt x="0" y="4351338"/>
                </a:cubicBezTo>
                <a:cubicBezTo>
                  <a:pt x="-61364" y="4209644"/>
                  <a:pt x="33081" y="3986106"/>
                  <a:pt x="0" y="3807421"/>
                </a:cubicBezTo>
                <a:cubicBezTo>
                  <a:pt x="-33081" y="3628736"/>
                  <a:pt x="46166" y="3458889"/>
                  <a:pt x="0" y="3350530"/>
                </a:cubicBezTo>
                <a:cubicBezTo>
                  <a:pt x="-46166" y="3242171"/>
                  <a:pt x="4614" y="3046704"/>
                  <a:pt x="0" y="2893640"/>
                </a:cubicBezTo>
                <a:cubicBezTo>
                  <a:pt x="-4614" y="2740576"/>
                  <a:pt x="26022" y="2531747"/>
                  <a:pt x="0" y="2436749"/>
                </a:cubicBezTo>
                <a:cubicBezTo>
                  <a:pt x="-26022" y="2341751"/>
                  <a:pt x="7603" y="2022645"/>
                  <a:pt x="0" y="1849319"/>
                </a:cubicBezTo>
                <a:cubicBezTo>
                  <a:pt x="-7603" y="1675993"/>
                  <a:pt x="45409" y="1507838"/>
                  <a:pt x="0" y="1218375"/>
                </a:cubicBezTo>
                <a:cubicBezTo>
                  <a:pt x="-45409" y="928912"/>
                  <a:pt x="3285" y="952774"/>
                  <a:pt x="0" y="717971"/>
                </a:cubicBezTo>
                <a:cubicBezTo>
                  <a:pt x="-3285" y="483168"/>
                  <a:pt x="49917" y="291064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166749" y="-38851"/>
                  <a:pt x="193282" y="14005"/>
                  <a:pt x="373888" y="0"/>
                </a:cubicBezTo>
                <a:cubicBezTo>
                  <a:pt x="554494" y="-14005"/>
                  <a:pt x="584076" y="7011"/>
                  <a:pt x="642620" y="0"/>
                </a:cubicBezTo>
                <a:cubicBezTo>
                  <a:pt x="701164" y="-7011"/>
                  <a:pt x="1186507" y="42621"/>
                  <a:pt x="1331976" y="0"/>
                </a:cubicBezTo>
                <a:cubicBezTo>
                  <a:pt x="1477445" y="-42621"/>
                  <a:pt x="1772454" y="54788"/>
                  <a:pt x="2126488" y="0"/>
                </a:cubicBezTo>
                <a:cubicBezTo>
                  <a:pt x="2480522" y="-54788"/>
                  <a:pt x="2341531" y="26860"/>
                  <a:pt x="2500376" y="0"/>
                </a:cubicBezTo>
                <a:cubicBezTo>
                  <a:pt x="2659221" y="-26860"/>
                  <a:pt x="2864199" y="62119"/>
                  <a:pt x="3084576" y="0"/>
                </a:cubicBezTo>
                <a:cubicBezTo>
                  <a:pt x="3304953" y="-62119"/>
                  <a:pt x="3457674" y="46316"/>
                  <a:pt x="3668776" y="0"/>
                </a:cubicBezTo>
                <a:cubicBezTo>
                  <a:pt x="3879878" y="-46316"/>
                  <a:pt x="4115431" y="76161"/>
                  <a:pt x="4463288" y="0"/>
                </a:cubicBezTo>
                <a:cubicBezTo>
                  <a:pt x="4811145" y="-76161"/>
                  <a:pt x="4677415" y="11101"/>
                  <a:pt x="4732020" y="0"/>
                </a:cubicBezTo>
                <a:cubicBezTo>
                  <a:pt x="4786625" y="-11101"/>
                  <a:pt x="5155110" y="30765"/>
                  <a:pt x="5316220" y="0"/>
                </a:cubicBezTo>
                <a:cubicBezTo>
                  <a:pt x="5477330" y="-30765"/>
                  <a:pt x="5608420" y="30624"/>
                  <a:pt x="5795264" y="0"/>
                </a:cubicBezTo>
                <a:cubicBezTo>
                  <a:pt x="5982108" y="-30624"/>
                  <a:pt x="6044387" y="11504"/>
                  <a:pt x="6169152" y="0"/>
                </a:cubicBezTo>
                <a:cubicBezTo>
                  <a:pt x="6293917" y="-11504"/>
                  <a:pt x="6314025" y="31176"/>
                  <a:pt x="6437884" y="0"/>
                </a:cubicBezTo>
                <a:cubicBezTo>
                  <a:pt x="6561743" y="-31176"/>
                  <a:pt x="6666809" y="17065"/>
                  <a:pt x="6811772" y="0"/>
                </a:cubicBezTo>
                <a:cubicBezTo>
                  <a:pt x="6956735" y="-17065"/>
                  <a:pt x="7202582" y="1141"/>
                  <a:pt x="7395972" y="0"/>
                </a:cubicBezTo>
                <a:cubicBezTo>
                  <a:pt x="7589362" y="-1141"/>
                  <a:pt x="7589653" y="9809"/>
                  <a:pt x="7664704" y="0"/>
                </a:cubicBezTo>
                <a:cubicBezTo>
                  <a:pt x="7739755" y="-9809"/>
                  <a:pt x="8185121" y="54047"/>
                  <a:pt x="8459216" y="0"/>
                </a:cubicBezTo>
                <a:cubicBezTo>
                  <a:pt x="8733311" y="-54047"/>
                  <a:pt x="8712072" y="42218"/>
                  <a:pt x="8938260" y="0"/>
                </a:cubicBezTo>
                <a:cubicBezTo>
                  <a:pt x="9164448" y="-42218"/>
                  <a:pt x="9434643" y="27324"/>
                  <a:pt x="9627616" y="0"/>
                </a:cubicBezTo>
                <a:cubicBezTo>
                  <a:pt x="9820589" y="-27324"/>
                  <a:pt x="9799544" y="20772"/>
                  <a:pt x="9896348" y="0"/>
                </a:cubicBezTo>
                <a:cubicBezTo>
                  <a:pt x="9993152" y="-20772"/>
                  <a:pt x="10235088" y="64863"/>
                  <a:pt x="10515600" y="0"/>
                </a:cubicBezTo>
                <a:cubicBezTo>
                  <a:pt x="10519804" y="227786"/>
                  <a:pt x="10511106" y="349917"/>
                  <a:pt x="10515600" y="456890"/>
                </a:cubicBezTo>
                <a:cubicBezTo>
                  <a:pt x="10520094" y="563863"/>
                  <a:pt x="10488486" y="864879"/>
                  <a:pt x="10515600" y="1044321"/>
                </a:cubicBezTo>
                <a:cubicBezTo>
                  <a:pt x="10542714" y="1223763"/>
                  <a:pt x="10503720" y="1431194"/>
                  <a:pt x="10515600" y="1544725"/>
                </a:cubicBezTo>
                <a:cubicBezTo>
                  <a:pt x="10527480" y="1658256"/>
                  <a:pt x="10479583" y="1892957"/>
                  <a:pt x="10515600" y="2001615"/>
                </a:cubicBezTo>
                <a:cubicBezTo>
                  <a:pt x="10551617" y="2110273"/>
                  <a:pt x="10505639" y="2403831"/>
                  <a:pt x="10515600" y="2632559"/>
                </a:cubicBezTo>
                <a:cubicBezTo>
                  <a:pt x="10525561" y="2861287"/>
                  <a:pt x="10501255" y="3018771"/>
                  <a:pt x="10515600" y="3176477"/>
                </a:cubicBezTo>
                <a:cubicBezTo>
                  <a:pt x="10529945" y="3334183"/>
                  <a:pt x="10470975" y="3386619"/>
                  <a:pt x="10515600" y="3589854"/>
                </a:cubicBezTo>
                <a:cubicBezTo>
                  <a:pt x="10560225" y="3793089"/>
                  <a:pt x="10510588" y="4140410"/>
                  <a:pt x="10515600" y="4351338"/>
                </a:cubicBezTo>
                <a:cubicBezTo>
                  <a:pt x="10432663" y="4381791"/>
                  <a:pt x="10311143" y="4323809"/>
                  <a:pt x="10246868" y="4351338"/>
                </a:cubicBezTo>
                <a:cubicBezTo>
                  <a:pt x="10182593" y="4378867"/>
                  <a:pt x="9812138" y="4324568"/>
                  <a:pt x="9452356" y="4351338"/>
                </a:cubicBezTo>
                <a:cubicBezTo>
                  <a:pt x="9092574" y="4378108"/>
                  <a:pt x="9264931" y="4329119"/>
                  <a:pt x="9183624" y="4351338"/>
                </a:cubicBezTo>
                <a:cubicBezTo>
                  <a:pt x="9102317" y="4373557"/>
                  <a:pt x="8832624" y="4343724"/>
                  <a:pt x="8704580" y="4351338"/>
                </a:cubicBezTo>
                <a:cubicBezTo>
                  <a:pt x="8576536" y="4358952"/>
                  <a:pt x="8291986" y="4338072"/>
                  <a:pt x="7910068" y="4351338"/>
                </a:cubicBezTo>
                <a:cubicBezTo>
                  <a:pt x="7528150" y="4364604"/>
                  <a:pt x="7627221" y="4328859"/>
                  <a:pt x="7536180" y="4351338"/>
                </a:cubicBezTo>
                <a:cubicBezTo>
                  <a:pt x="7445139" y="4373817"/>
                  <a:pt x="7252684" y="4308884"/>
                  <a:pt x="7162292" y="4351338"/>
                </a:cubicBezTo>
                <a:cubicBezTo>
                  <a:pt x="7071900" y="4393792"/>
                  <a:pt x="6892849" y="4350742"/>
                  <a:pt x="6683248" y="4351338"/>
                </a:cubicBezTo>
                <a:cubicBezTo>
                  <a:pt x="6473647" y="4351934"/>
                  <a:pt x="6338853" y="4329354"/>
                  <a:pt x="6204204" y="4351338"/>
                </a:cubicBezTo>
                <a:cubicBezTo>
                  <a:pt x="6069555" y="4373322"/>
                  <a:pt x="5925870" y="4342515"/>
                  <a:pt x="5830316" y="4351338"/>
                </a:cubicBezTo>
                <a:cubicBezTo>
                  <a:pt x="5734762" y="4360161"/>
                  <a:pt x="5312446" y="4333776"/>
                  <a:pt x="5140960" y="4351338"/>
                </a:cubicBezTo>
                <a:cubicBezTo>
                  <a:pt x="4969474" y="4368900"/>
                  <a:pt x="4700247" y="4310700"/>
                  <a:pt x="4346448" y="4351338"/>
                </a:cubicBezTo>
                <a:cubicBezTo>
                  <a:pt x="3992649" y="4391976"/>
                  <a:pt x="4080558" y="4328406"/>
                  <a:pt x="3867404" y="4351338"/>
                </a:cubicBezTo>
                <a:cubicBezTo>
                  <a:pt x="3654250" y="4374270"/>
                  <a:pt x="3501710" y="4325667"/>
                  <a:pt x="3388360" y="4351338"/>
                </a:cubicBezTo>
                <a:cubicBezTo>
                  <a:pt x="3275010" y="4377009"/>
                  <a:pt x="2944914" y="4264822"/>
                  <a:pt x="2593848" y="4351338"/>
                </a:cubicBezTo>
                <a:cubicBezTo>
                  <a:pt x="2242782" y="4437854"/>
                  <a:pt x="2097386" y="4290201"/>
                  <a:pt x="1799336" y="4351338"/>
                </a:cubicBezTo>
                <a:cubicBezTo>
                  <a:pt x="1501286" y="4412475"/>
                  <a:pt x="1366418" y="4308388"/>
                  <a:pt x="1215136" y="4351338"/>
                </a:cubicBezTo>
                <a:cubicBezTo>
                  <a:pt x="1063854" y="4394288"/>
                  <a:pt x="874287" y="4350893"/>
                  <a:pt x="630936" y="4351338"/>
                </a:cubicBezTo>
                <a:cubicBezTo>
                  <a:pt x="387585" y="4351783"/>
                  <a:pt x="168497" y="4278153"/>
                  <a:pt x="0" y="4351338"/>
                </a:cubicBezTo>
                <a:cubicBezTo>
                  <a:pt x="-10591" y="4217788"/>
                  <a:pt x="50372" y="4029986"/>
                  <a:pt x="0" y="3850934"/>
                </a:cubicBezTo>
                <a:cubicBezTo>
                  <a:pt x="-50372" y="3671882"/>
                  <a:pt x="41940" y="3410232"/>
                  <a:pt x="0" y="3263504"/>
                </a:cubicBezTo>
                <a:cubicBezTo>
                  <a:pt x="-41940" y="3116776"/>
                  <a:pt x="51519" y="2970152"/>
                  <a:pt x="0" y="2806613"/>
                </a:cubicBezTo>
                <a:cubicBezTo>
                  <a:pt x="-51519" y="2643074"/>
                  <a:pt x="6386" y="2472987"/>
                  <a:pt x="0" y="2219182"/>
                </a:cubicBezTo>
                <a:cubicBezTo>
                  <a:pt x="-6386" y="1965377"/>
                  <a:pt x="45738" y="1932367"/>
                  <a:pt x="0" y="1762292"/>
                </a:cubicBezTo>
                <a:cubicBezTo>
                  <a:pt x="-45738" y="1592217"/>
                  <a:pt x="10016" y="1548547"/>
                  <a:pt x="0" y="1348915"/>
                </a:cubicBezTo>
                <a:cubicBezTo>
                  <a:pt x="-10016" y="1149283"/>
                  <a:pt x="15159" y="1085409"/>
                  <a:pt x="0" y="935538"/>
                </a:cubicBezTo>
                <a:cubicBezTo>
                  <a:pt x="-15159" y="785667"/>
                  <a:pt x="76612" y="400274"/>
                  <a:pt x="0" y="0"/>
                </a:cubicBezTo>
                <a:close/>
              </a:path>
            </a:pathLst>
          </a:custGeom>
          <a:solidFill>
            <a:srgbClr val="25529B">
              <a:alpha val="56000"/>
            </a:srgb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5451042"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Δημιουργία </a:t>
            </a:r>
            <a:r>
              <a:rPr lang="el-GR" b="1" i="0" dirty="0" err="1">
                <a:solidFill>
                  <a:schemeClr val="bg1"/>
                </a:solidFill>
                <a:effectLst/>
                <a:latin typeface="Calibri"/>
                <a:cs typeface="Calibri"/>
              </a:rPr>
              <a:t>explainable</a:t>
            </a: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 μοντέλων μηχανικής μάθησης</a:t>
            </a:r>
            <a:r>
              <a:rPr lang="en-US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,</a:t>
            </a: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 </a:t>
            </a:r>
            <a:r>
              <a:rPr lang="el-GR" b="1" i="0" dirty="0">
                <a:solidFill>
                  <a:schemeClr val="bg1"/>
                </a:solidFill>
                <a:latin typeface="Calibri"/>
                <a:cs typeface="Calibri"/>
              </a:rPr>
              <a:t>για</a:t>
            </a: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 τον εντοπισμό κατάθλιψης και τον εντοπισμό του τύπου αυτού.</a:t>
            </a:r>
            <a:endParaRPr lang="en-US" b="1" i="0" dirty="0">
              <a:solidFill>
                <a:schemeClr val="bg1"/>
              </a:solidFill>
              <a:effectLst/>
              <a:latin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Δημιουργία </a:t>
            </a:r>
            <a:r>
              <a:rPr lang="el-GR" b="1" i="0" dirty="0" err="1">
                <a:solidFill>
                  <a:schemeClr val="bg1"/>
                </a:solidFill>
                <a:effectLst/>
                <a:latin typeface="Calibri"/>
                <a:cs typeface="Calibri"/>
              </a:rPr>
              <a:t>explainable</a:t>
            </a: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 μοντέλων βαθιάς μάθησης, για τον εντοπισμό κατάθλιψης και τον εντοπισμό του τύπου αυτού.</a:t>
            </a:r>
            <a:endParaRPr lang="en-US" b="1" i="0" dirty="0">
              <a:solidFill>
                <a:schemeClr val="bg1"/>
              </a:solidFill>
              <a:effectLst/>
              <a:latin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Αποθορυβοποίηση: </a:t>
            </a:r>
            <a:r>
              <a:rPr lang="en-US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Average Smoothing</a:t>
            </a: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.</a:t>
            </a:r>
            <a:endParaRPr lang="en-US" b="1" i="0" dirty="0">
              <a:solidFill>
                <a:schemeClr val="bg1"/>
              </a:solidFill>
              <a:effectLst/>
              <a:latin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Data augmentation: </a:t>
            </a: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δεν χρειάστηκε! </a:t>
            </a:r>
            <a:endParaRPr lang="en-US" b="1" i="0" dirty="0">
              <a:solidFill>
                <a:schemeClr val="bg1"/>
              </a:solidFill>
              <a:effectLst/>
              <a:latin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l-GR" b="1" i="0" dirty="0">
                <a:solidFill>
                  <a:schemeClr val="bg1"/>
                </a:solidFill>
                <a:effectLst/>
                <a:latin typeface="Calibri"/>
                <a:cs typeface="Calibri"/>
              </a:rPr>
              <a:t>Σύγκριση αποτελεσμάτων</a:t>
            </a:r>
            <a:endParaRPr lang="el-GR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5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EF2AC2BC-347D-E59D-21A5-EEB6B860F5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B1245BCD-6527-06B8-2600-8A407DF2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06" y="399707"/>
            <a:ext cx="4841681" cy="1193778"/>
          </a:xfrm>
        </p:spPr>
        <p:txBody>
          <a:bodyPr/>
          <a:lstStyle/>
          <a:p>
            <a:pPr defTabSz="822960"/>
            <a:r>
              <a:rPr lang="en-US" sz="3960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preprocessing</a:t>
            </a:r>
            <a:endParaRPr lang="el-GR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A96EC0A-D83C-7BE4-48DB-3DB90850E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05" y="2089288"/>
            <a:ext cx="6046649" cy="3406347"/>
          </a:xfrm>
        </p:spPr>
        <p:txBody>
          <a:bodyPr>
            <a:noAutofit/>
          </a:bodyPr>
          <a:lstStyle/>
          <a:p>
            <a:pPr defTabSz="822960">
              <a:spcBef>
                <a:spcPts val="900"/>
              </a:spcBef>
              <a:buClrTx/>
              <a:buFont typeface="Wingdings" panose="05000000000000000000" pitchFamily="2" charset="2"/>
              <a:buChar char="Ø"/>
            </a:pPr>
            <a:r>
              <a:rPr lang="el-GR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Αποθορυβοποίηση</a:t>
            </a:r>
          </a:p>
          <a:p>
            <a:pPr defTabSz="822960">
              <a:spcBef>
                <a:spcPts val="900"/>
              </a:spcBef>
              <a:buClrTx/>
              <a:buFont typeface="Wingdings" panose="05000000000000000000" pitchFamily="2" charset="2"/>
              <a:buChar char="Ø"/>
            </a:pPr>
            <a:r>
              <a:rPr lang="el-GR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Δεδομένα ασθενή ανά μέρα</a:t>
            </a:r>
            <a:endParaRPr lang="en-US" b="1" kern="1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22960">
              <a:spcBef>
                <a:spcPts val="900"/>
              </a:spcBef>
              <a:buClrTx/>
              <a:buFont typeface="Wingdings" panose="05000000000000000000" pitchFamily="2" charset="2"/>
              <a:buChar char="Ø"/>
            </a:pPr>
            <a:r>
              <a:rPr lang="el-GR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Χειρισμός </a:t>
            </a:r>
            <a:r>
              <a:rPr lang="en-US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  <a:endParaRPr lang="el-GR" b="1" kern="1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22960">
              <a:spcBef>
                <a:spcPts val="900"/>
              </a:spcBef>
              <a:buClrTx/>
              <a:buFont typeface="Wingdings" panose="05000000000000000000" pitchFamily="2" charset="2"/>
              <a:buChar char="Ø"/>
            </a:pPr>
            <a:r>
              <a:rPr lang="el-GR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Δημιουργία </a:t>
            </a:r>
            <a:r>
              <a:rPr lang="en-US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 </a:t>
            </a:r>
            <a:r>
              <a:rPr lang="el-GR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με 1-</a:t>
            </a:r>
            <a:r>
              <a:rPr lang="en-US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CNN (x2)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ABBBA-CCB7-3782-9357-D97F91FBB5AF}"/>
              </a:ext>
            </a:extLst>
          </p:cNvPr>
          <p:cNvSpPr txBox="1"/>
          <p:nvPr/>
        </p:nvSpPr>
        <p:spPr>
          <a:xfrm>
            <a:off x="7142213" y="2162156"/>
            <a:ext cx="5090289" cy="1486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22960">
              <a:lnSpc>
                <a:spcPct val="90000"/>
              </a:lnSpc>
              <a:spcBef>
                <a:spcPts val="900"/>
              </a:spcBef>
              <a:buFont typeface="Wingdings" panose="05000000000000000000" pitchFamily="2" charset="2"/>
              <a:buChar char="ü"/>
            </a:pPr>
            <a:r>
              <a:rPr lang="el-GR" sz="2800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2800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k-fold cross validation</a:t>
            </a:r>
            <a:endParaRPr lang="el-GR" sz="2800" b="1" kern="1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defTabSz="822960">
              <a:lnSpc>
                <a:spcPct val="90000"/>
              </a:lnSpc>
              <a:spcBef>
                <a:spcPts val="900"/>
              </a:spcBef>
              <a:buFont typeface="Wingdings" panose="05000000000000000000" pitchFamily="2" charset="2"/>
              <a:buChar char="ü"/>
            </a:pPr>
            <a:r>
              <a:rPr lang="en-US" sz="2800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 search</a:t>
            </a:r>
            <a:endParaRPr lang="el-GR" sz="2800" b="1" kern="1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defTabSz="822960">
              <a:lnSpc>
                <a:spcPct val="90000"/>
              </a:lnSpc>
              <a:spcBef>
                <a:spcPts val="900"/>
              </a:spcBef>
              <a:buFont typeface="Wingdings" panose="05000000000000000000" pitchFamily="2" charset="2"/>
              <a:buChar char="ü"/>
            </a:pPr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balancing</a:t>
            </a:r>
          </a:p>
        </p:txBody>
      </p:sp>
      <p:sp>
        <p:nvSpPr>
          <p:cNvPr id="6" name="Τίτλος 1">
            <a:extLst>
              <a:ext uri="{FF2B5EF4-FFF2-40B4-BE49-F238E27FC236}">
                <a16:creationId xmlns:a16="http://schemas.microsoft.com/office/drawing/2014/main" id="{CD8EDCF2-4EA5-FA29-4F8E-0200400945A8}"/>
              </a:ext>
            </a:extLst>
          </p:cNvPr>
          <p:cNvSpPr txBox="1">
            <a:spLocks/>
          </p:cNvSpPr>
          <p:nvPr/>
        </p:nvSpPr>
        <p:spPr>
          <a:xfrm>
            <a:off x="6532753" y="399707"/>
            <a:ext cx="4841681" cy="119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22960">
              <a:spcAft>
                <a:spcPts val="600"/>
              </a:spcAft>
            </a:pPr>
            <a:r>
              <a:rPr lang="el-GR" sz="3960" b="1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Τεχνικές</a:t>
            </a:r>
            <a:endParaRPr lang="el-GR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4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023E48D1-7A8E-574B-881F-A5D4B242B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2EB3830-8231-A3A8-8CA8-B6291612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Μοντέλ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α</a:t>
            </a:r>
          </a:p>
        </p:txBody>
      </p:sp>
    </p:spTree>
    <p:extLst>
      <p:ext uri="{BB962C8B-B14F-4D97-AF65-F5344CB8AC3E}">
        <p14:creationId xmlns:p14="http://schemas.microsoft.com/office/powerpoint/2010/main" val="374010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ζωγραφική, τέχνη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A30FF453-5458-0B3B-EC96-BB6DD8AA8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A25B5B-A037-0AE7-24AB-039DB15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806" y="265803"/>
            <a:ext cx="9936991" cy="180052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XGBoost</a:t>
            </a:r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l-GR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για αναγνώριση κατάθλιψης </a:t>
            </a:r>
            <a:endParaRPr lang="el-GR" sz="41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C54015A-E0FC-A4BD-9194-8A429F3B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3" y="2623381"/>
            <a:ext cx="10076959" cy="35535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l-G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Επιτυχία του μοντέλου &gt; 70% 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accuracy</a:t>
            </a:r>
            <a:r>
              <a:rPr lang="el-G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=&gt; εφικτό </a:t>
            </a:r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explainability</a:t>
            </a:r>
            <a:endParaRPr lang="el-G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A83629-DD8E-D98F-DDC0-2C2E7F88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77" y="3937532"/>
            <a:ext cx="10507605" cy="60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BA534-7C13-97E3-ADD9-EFA872DC2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79" y="3203872"/>
            <a:ext cx="2176565" cy="32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03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AnalogousFromRegularSeed_2SEEDS">
      <a:dk1>
        <a:srgbClr val="000000"/>
      </a:dk1>
      <a:lt1>
        <a:srgbClr val="FFFFFF"/>
      </a:lt1>
      <a:dk2>
        <a:srgbClr val="3C2E22"/>
      </a:dk2>
      <a:lt2>
        <a:srgbClr val="E8E4E2"/>
      </a:lt2>
      <a:accent1>
        <a:srgbClr val="178AD5"/>
      </a:accent1>
      <a:accent2>
        <a:srgbClr val="20B3B0"/>
      </a:accent2>
      <a:accent3>
        <a:srgbClr val="294DE7"/>
      </a:accent3>
      <a:accent4>
        <a:srgbClr val="D52117"/>
      </a:accent4>
      <a:accent5>
        <a:srgbClr val="E78229"/>
      </a:accent5>
      <a:accent6>
        <a:srgbClr val="B4A114"/>
      </a:accent6>
      <a:hlink>
        <a:srgbClr val="BC703E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440</Words>
  <Application>Microsoft Office PowerPoint</Application>
  <PresentationFormat>Ευρεία οθόνη</PresentationFormat>
  <Paragraphs>86</Paragraphs>
  <Slides>23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23</vt:i4>
      </vt:variant>
    </vt:vector>
  </HeadingPairs>
  <TitlesOfParts>
    <vt:vector size="31" baseType="lpstr">
      <vt:lpstr>Arial</vt:lpstr>
      <vt:lpstr>Avenir Next LT Pro</vt:lpstr>
      <vt:lpstr>AvenirNext LT Pro Medium</vt:lpstr>
      <vt:lpstr>Calibri</vt:lpstr>
      <vt:lpstr>Sabon Next LT</vt:lpstr>
      <vt:lpstr>Söhne</vt:lpstr>
      <vt:lpstr>Wingdings</vt:lpstr>
      <vt:lpstr>DappledVTI</vt:lpstr>
      <vt:lpstr>Παρουσίαση του PowerPoint</vt:lpstr>
      <vt:lpstr>Παρουσίαση του PowerPoint</vt:lpstr>
      <vt:lpstr>Παρουσίαση του PowerPoint</vt:lpstr>
      <vt:lpstr>Dataset</vt:lpstr>
      <vt:lpstr>Είδος δεδομένων και φυσική ερμηνεία</vt:lpstr>
      <vt:lpstr>Στόχοι</vt:lpstr>
      <vt:lpstr>Data preprocessing</vt:lpstr>
      <vt:lpstr>Μοντέλα</vt:lpstr>
      <vt:lpstr>XGBoost για αναγνώριση κατάθλιψης </vt:lpstr>
      <vt:lpstr>XGBoost  για αναγνώριση τύπου κατάθλιψης </vt:lpstr>
      <vt:lpstr>1D CNN για εξαγωγή χαρακτηριστικών (x2)</vt:lpstr>
      <vt:lpstr>Neural Network για αναγνώριση κατάθλιψης </vt:lpstr>
      <vt:lpstr>Neural Network για αναγνώριση τύπου κατάθλιψης </vt:lpstr>
      <vt:lpstr>Explainability</vt:lpstr>
      <vt:lpstr>Explainability XGBoost για αναγνώριση κατάθλιψης (1/3)</vt:lpstr>
      <vt:lpstr>Explainability XGBoost για αναγνώριση κατάθλιψης (2/3)</vt:lpstr>
      <vt:lpstr>Explainability XGBoost για αναγνώριση κατάθλιψης (3/3)</vt:lpstr>
      <vt:lpstr>Explainability XGBoost για αναγνώριση τύπου κατάθλιψης (1/3)</vt:lpstr>
      <vt:lpstr>Explainability XGBoost για αναγνώριση κατάθλιψης (2/3)</vt:lpstr>
      <vt:lpstr>Explainability XGBoost για αναγνώριση κατάθλιψης (3/3)</vt:lpstr>
      <vt:lpstr>Neural Network για αναγνώριση τύπου κατάθλιψης </vt:lpstr>
      <vt:lpstr>Future work</vt:lpstr>
      <vt:lpstr>Ευχαριστούμε για την προσοχή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Antonis R</dc:creator>
  <cp:lastModifiedBy>Antonis R</cp:lastModifiedBy>
  <cp:revision>13</cp:revision>
  <dcterms:created xsi:type="dcterms:W3CDTF">2023-07-07T08:14:35Z</dcterms:created>
  <dcterms:modified xsi:type="dcterms:W3CDTF">2023-07-07T08:53:58Z</dcterms:modified>
</cp:coreProperties>
</file>